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188720"/>
            <a:ext cx="128016" cy="2377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88720" y="1170432"/>
            <a:ext cx="102412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</a:t>
            </a:r>
            <a:endParaRPr sz="4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8720" y="2103120"/>
            <a:ext cx="1024128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 i="0">
                <a:solidFill>
                  <a:srgbClr val="D9DEE8"/>
                </a:solidFill>
                <a:latin typeface="微软雅黑" panose="020B0503020204020204" charset="-122"/>
                <a:ea typeface="微软雅黑" panose="020B0503020204020204" charset="-122"/>
              </a:rPr>
              <a:t>质量管理体系 要求</a:t>
            </a:r>
            <a:endParaRPr sz="2600" b="1" i="0">
              <a:solidFill>
                <a:srgbClr val="D9DEE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700" b="0" i="0">
                <a:solidFill>
                  <a:srgbClr val="B9C2D4"/>
                </a:solidFill>
                <a:latin typeface="微软雅黑" panose="020B0503020204020204" charset="-122"/>
                <a:ea typeface="微软雅黑" panose="020B0503020204020204" charset="-122"/>
              </a:rPr>
              <a:t>ISO 9001:2015 → ISO 9001:2026  核心变化点对比解析</a:t>
            </a:r>
            <a:endParaRPr sz="1700" b="0" i="0">
              <a:solidFill>
                <a:srgbClr val="B9C2D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Bef>
                <a:spcPts val="400"/>
              </a:spcBef>
            </a:pPr>
            <a:r>
              <a:rPr sz="1150" b="0" i="1">
                <a:solidFill>
                  <a:srgbClr val="8F9AB0"/>
                </a:solidFill>
                <a:latin typeface="微软雅黑" panose="020B0503020204020204" charset="-122"/>
                <a:ea typeface="微软雅黑" panose="020B0503020204020204" charset="-122"/>
              </a:rPr>
              <a:t>Sixth edition · Published 2026-09 · 技术性修订 · 并入 Amd 1:2024</a:t>
            </a:r>
            <a:endParaRPr sz="1150" b="0" i="1">
              <a:solidFill>
                <a:srgbClr val="8F9AB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88720" y="5074920"/>
            <a:ext cx="3246120" cy="960120"/>
          </a:xfrm>
          <a:prstGeom prst="roundRect">
            <a:avLst>
              <a:gd name="adj" fmla="val 6000"/>
            </a:avLst>
          </a:prstGeom>
          <a:solidFill>
            <a:srgbClr val="2A37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tlCol="0" anchor="ctr"/>
          <a:lstStyle/>
          <a:p>
            <a:pPr algn="ctr"/>
            <a:r>
              <a:rPr sz="11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术语基准</a:t>
            </a:r>
            <a:endParaRPr sz="1100" b="1" i="0">
              <a:solidFill>
                <a:srgbClr val="C8102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Bef>
                <a:spcPts val="200"/>
              </a:spcBef>
            </a:pPr>
            <a:r>
              <a:rPr sz="1050" b="0" i="0">
                <a:solidFill>
                  <a:srgbClr val="D9DEE8"/>
                </a:solidFill>
                <a:latin typeface="微软雅黑" panose="020B0503020204020204" charset="-122"/>
                <a:ea typeface="微软雅黑" panose="020B0503020204020204" charset="-122"/>
              </a:rPr>
              <a:t>参照 GB/T 19001-2016 / GB/T 19000-2016</a:t>
            </a:r>
            <a:endParaRPr sz="1050" b="0" i="0">
              <a:solidFill>
                <a:srgbClr val="D9DE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17720" y="5074920"/>
            <a:ext cx="3246120" cy="960120"/>
          </a:xfrm>
          <a:prstGeom prst="roundRect">
            <a:avLst>
              <a:gd name="adj" fmla="val 6000"/>
            </a:avLst>
          </a:prstGeom>
          <a:solidFill>
            <a:srgbClr val="2A37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tlCol="0" anchor="ctr"/>
          <a:lstStyle/>
          <a:p>
            <a:pPr algn="ctr"/>
            <a:r>
              <a:rPr sz="11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版本沿革</a:t>
            </a:r>
            <a:endParaRPr sz="1100" b="1" i="0">
              <a:solidFill>
                <a:srgbClr val="C8102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Bef>
                <a:spcPts val="200"/>
              </a:spcBef>
            </a:pPr>
            <a:r>
              <a:rPr sz="1050" b="0" i="0">
                <a:solidFill>
                  <a:srgbClr val="D9DEE8"/>
                </a:solidFill>
                <a:latin typeface="微软雅黑" panose="020B0503020204020204" charset="-122"/>
                <a:ea typeface="微软雅黑" panose="020B0503020204020204" charset="-122"/>
              </a:rPr>
              <a:t>第六版，取消并替代 ISO 9001:2015</a:t>
            </a:r>
            <a:endParaRPr sz="1050" b="0" i="0">
              <a:solidFill>
                <a:srgbClr val="D9DE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046720" y="5074920"/>
            <a:ext cx="3246120" cy="960120"/>
          </a:xfrm>
          <a:prstGeom prst="roundRect">
            <a:avLst>
              <a:gd name="adj" fmla="val 6000"/>
            </a:avLst>
          </a:prstGeom>
          <a:solidFill>
            <a:srgbClr val="2A37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tlCol="0" anchor="ctr"/>
          <a:lstStyle/>
          <a:p>
            <a:pPr algn="ctr"/>
            <a:r>
              <a:rPr sz="11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编制机构</a:t>
            </a:r>
            <a:endParaRPr sz="1100" b="1" i="0">
              <a:solidFill>
                <a:srgbClr val="C8102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Bef>
                <a:spcPts val="200"/>
              </a:spcBef>
            </a:pPr>
            <a:r>
              <a:rPr sz="1050" b="0" i="0">
                <a:solidFill>
                  <a:srgbClr val="D9DEE8"/>
                </a:solidFill>
                <a:latin typeface="微软雅黑" panose="020B0503020204020204" charset="-122"/>
                <a:ea typeface="微软雅黑" panose="020B0503020204020204" charset="-122"/>
              </a:rPr>
              <a:t>ISO/TC 176/SC 2 与 CEN 合作（维也纳协议）</a:t>
            </a:r>
            <a:endParaRPr sz="1050" b="0" i="0">
              <a:solidFill>
                <a:srgbClr val="D9DE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8720" y="6355080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50" b="0" i="0">
                <a:solidFill>
                  <a:srgbClr val="7F8AA3"/>
                </a:solidFill>
                <a:latin typeface="微软雅黑" panose="020B0503020204020204" charset="-122"/>
                <a:ea typeface="微软雅黑" panose="020B0503020204020204" charset="-122"/>
              </a:rPr>
              <a:t>内部培训资料 · 转版过渡参考 | 以 ISO 官方发布的标准原文为准</a:t>
            </a:r>
            <a:endParaRPr sz="950" b="0" i="0">
              <a:solidFill>
                <a:srgbClr val="7F8AA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版本沿革与 2026 版发布概况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Milestones of ISO 9001 and key facts of the sixth edition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2960" y="2441448"/>
            <a:ext cx="10607040" cy="45720"/>
          </a:xfrm>
          <a:prstGeom prst="rect">
            <a:avLst/>
          </a:prstGeom>
          <a:solidFill>
            <a:srgbClr val="E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60120" y="1874519"/>
            <a:ext cx="1234440" cy="457200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1987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4400" y="2587752"/>
            <a:ext cx="1325880" cy="56692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第一版</a:t>
            </a:r>
            <a:endParaRPr sz="10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715768" y="1874519"/>
            <a:ext cx="1234440" cy="457200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1994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0048" y="2587752"/>
            <a:ext cx="1325880" cy="56692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第二版</a:t>
            </a:r>
            <a:endParaRPr sz="10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471416" y="1874519"/>
            <a:ext cx="1234440" cy="457200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2000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25696" y="2587752"/>
            <a:ext cx="1325880" cy="56692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第三版</a:t>
            </a:r>
            <a:endParaRPr sz="10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27064" y="1874519"/>
            <a:ext cx="1234440" cy="457200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2008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81344" y="2587752"/>
            <a:ext cx="1325880" cy="56692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第四版</a:t>
            </a:r>
            <a:endParaRPr sz="10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982712" y="1874519"/>
            <a:ext cx="1234440" cy="457200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2015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936992" y="2587752"/>
            <a:ext cx="1325880" cy="56692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第五版</a:t>
            </a:r>
            <a:endParaRPr sz="10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738360" y="1874519"/>
            <a:ext cx="1234440" cy="457200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2026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692640" y="2587752"/>
            <a:ext cx="1325880" cy="566928"/>
          </a:xfrm>
          <a:prstGeom prst="roundRect">
            <a:avLst>
              <a:gd name="adj" fmla="val 6000"/>
            </a:avLst>
          </a:prstGeom>
          <a:solidFill>
            <a:srgbClr val="FB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第六版（现行）</a:t>
            </a:r>
            <a:endParaRPr sz="1050" b="1" i="0">
              <a:solidFill>
                <a:srgbClr val="C810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0" y="3355848"/>
            <a:ext cx="10607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2026-09 正式发布（ISO 9001:2026(en)），本文件取消并替代第五版 ISO 9001:2015（技术性修订），并纳入修正案 ISO 9001:2015/Amd 1:2024（气候变化）。</a:t>
            </a:r>
            <a:endParaRPr sz="12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22960" y="3931920"/>
            <a:ext cx="10607040" cy="65836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60120" y="4069080"/>
            <a:ext cx="1143000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5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文件结构</a:t>
            </a:r>
            <a:endParaRPr sz="105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31720" y="4023359"/>
            <a:ext cx="89154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保持 10 章 + 引言 + 附录A 的高阶结构（HLS 框架不变），正文 24 页，附录A 11 页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22960" y="4718304"/>
            <a:ext cx="10607040" cy="65836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60120" y="4855464"/>
            <a:ext cx="1143000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5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附录调整</a:t>
            </a:r>
            <a:endParaRPr sz="105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31720" y="4809744"/>
            <a:ext cx="89154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删除附录B（原其他 ISO/TC 176 标准介绍），其引用并入附录A 与 ISO/TC 176 网站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22960" y="5504688"/>
            <a:ext cx="10607040" cy="65836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0120" y="5641848"/>
            <a:ext cx="1143000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5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主要动因</a:t>
            </a:r>
            <a:endParaRPr sz="105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31720" y="5596128"/>
            <a:ext cx="89154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纳入质量文化与道德行为、风险与机遇分离、强化变更管理、增强解释性澄清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02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前言明示的六大核心变化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Six main changes stated in the Foreword of ISO 9001:2026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总览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" y="1417320"/>
            <a:ext cx="3611880" cy="208483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1417320"/>
            <a:ext cx="3611880" cy="91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1673352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① </a:t>
            </a:r>
            <a:r>
              <a:rPr sz="14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术语定义纳入正文</a:t>
            </a:r>
            <a:endParaRPr sz="14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sz="108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第3章直接给出 20 项核心术语和定义，ISO 9000 仍为全部质量管理术语的规范性引用文件</a:t>
            </a:r>
            <a:endParaRPr sz="108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26864" y="1417320"/>
            <a:ext cx="3611880" cy="208483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26864" y="1417320"/>
            <a:ext cx="3611880" cy="91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28031" y="1673352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② </a:t>
            </a:r>
            <a:r>
              <a:rPr sz="14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质量文化与道德行为</a:t>
            </a:r>
            <a:endParaRPr sz="14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sz="108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写入领导作用、意识、过程运行环境等要求，倡导组织的共同价值观与道德行为</a:t>
            </a:r>
            <a:endParaRPr sz="108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430768" y="1417320"/>
            <a:ext cx="3611880" cy="208483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430768" y="1417320"/>
            <a:ext cx="3611880" cy="91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31936" y="1673352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③ </a:t>
            </a:r>
            <a:r>
              <a:rPr sz="14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风险与机遇分离</a:t>
            </a:r>
            <a:endParaRPr sz="14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sz="108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6.1.2 应对风险与 6.1.3 应对机遇分设独立条款，分别确定、分析、评价和策划措施</a:t>
            </a:r>
            <a:endParaRPr sz="108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22960" y="3703320"/>
            <a:ext cx="3611880" cy="208483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2960" y="3703320"/>
            <a:ext cx="3611880" cy="91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24128" y="3959352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④ </a:t>
            </a:r>
            <a:r>
              <a:rPr sz="14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强化变更管理</a:t>
            </a:r>
            <a:endParaRPr sz="14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sz="108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6.3 变更的策划由 4 项考虑扩充至 7 项，新增沟通、有效性监视评价与结果评审</a:t>
            </a:r>
            <a:endParaRPr sz="108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26864" y="3703320"/>
            <a:ext cx="3611880" cy="208483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626864" y="3703320"/>
            <a:ext cx="3611880" cy="91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28031" y="3959352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⑤ </a:t>
            </a:r>
            <a:r>
              <a:rPr sz="14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附录A 说明性内容增强</a:t>
            </a:r>
            <a:endParaRPr sz="14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sz="108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A.1–A.10 全面重写，对结构、术语和意图给出更充分的资料性澄清，无附加要求</a:t>
            </a:r>
            <a:endParaRPr sz="108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430768" y="3703320"/>
            <a:ext cx="3611880" cy="208483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0768" y="3703320"/>
            <a:ext cx="3611880" cy="9144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31936" y="3959352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⑥ </a:t>
            </a:r>
            <a:r>
              <a:rPr sz="14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删除附录B</a:t>
            </a:r>
            <a:endParaRPr sz="14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sz="108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原 ISO/TC 176 相关标准介绍移出，相关引用并入附录A 及 ISO/TC 176 网站</a:t>
            </a:r>
            <a:endParaRPr sz="108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03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章节框架对比：10 章结构保持不变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Clause structure comparison — the Harmonized Structure is retained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结构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417320"/>
          <a:ext cx="10561319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3977639"/>
                <a:gridCol w="5897880"/>
              </a:tblGrid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章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标题（2015 与 2026 一致）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2026 版框架内的主要变化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范围 Scope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基本保持（正文结构微调）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规范性引用文件 Normative references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引用 ISO 9000（新版《质量管理 基础和词汇》）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术语和定义 Terms and definitions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由“仅引用 ISO 9000”改为“ISO 9000 + 正文列明 20 项核心术语（3.1–3.20）”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组织环境 Context of the organization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4.1 新增“确定气候变化是否为相关因素”；4.2 新增气候变化注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领导作用 Leadership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5.1.1 由 a)–i) 扩充至 a)–l)，新增质量文化、道德行为、过程方法、基于机遇的思维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策划 Planning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6.1.1 新增 d)；6.1.2/6.1.3 风险与机遇分设；6.3 由 4 项扩充至 7 项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支持 Support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7.3 意识新增 e) 质量文化和道德行为；7.1.4 新增质量文化影响说明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运行 Operation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8.2.1 新增 e) 应急措施信息；其余要求延续 2015 版框架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绩效评价 Performance evaluation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9.1.3 分析评价细化为 8 项（风险/机遇措施有效性分列）；9.3.2 输入 g)/h) 分列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改进 Improvement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10.1 新增明确的“措施应包括”清单 a)–c)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6053328"/>
            <a:ext cx="10561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50" b="1" i="0">
                <a:solidFill>
                  <a:srgbClr val="8C0D22"/>
                </a:solidFill>
                <a:latin typeface="微软雅黑" panose="020B0503020204020204" charset="-122"/>
                <a:ea typeface="微软雅黑" panose="020B0503020204020204" charset="-122"/>
              </a:rPr>
              <a:t>结论：新版延续 HLS 高阶结构与 PDCA 框架，转版不改变体系文件的基本骨架；变化集中在“要求深度”而非“结构宽度”。</a:t>
            </a:r>
            <a:endParaRPr sz="1150" b="1" i="0">
              <a:solidFill>
                <a:srgbClr val="8C0D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04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变化① 质量文化与道德行为写入要求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Quality culture and ethical behaviour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变化 1/6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" y="1371600"/>
            <a:ext cx="5486400" cy="4572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05840" y="1536192"/>
            <a:ext cx="2011680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新增 / 扩充条款</a:t>
            </a:r>
            <a:endParaRPr sz="11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1560" y="2103120"/>
            <a:ext cx="5120640" cy="37490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5.1.1 领导作用和承诺：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　i) 推行质量文化和道德行为（新增）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　j) 推行过程方法的应用（新增）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　k) 推行基于风险的思维和基于机遇的思维（新增）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　l) 对质量管理体系的有效性承担责任（原 i) 顺延）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7.3 意识：新增 e) 组织的质量文化和道德行为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7.1.4 过程运行环境：新增“某些因素可能受组织质量文化和道德行为的影响”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5.1.1 注2：质量文化和道德行为体现在共同价值观、态度、实践和行动中</a:t>
            </a:r>
            <a:endParaRPr sz="11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37960" y="1371600"/>
            <a:ext cx="4846320" cy="457200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720840" y="1536192"/>
            <a:ext cx="1463040" cy="402336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解读</a:t>
            </a:r>
            <a:endParaRPr sz="11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6560" y="2103120"/>
            <a:ext cx="4434840" cy="37490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85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文化从“倡导”变为“要求”：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最高管理者须证实其推行质量文化的行动，意识条款覆盖全员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85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配套指南标准：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ISO 10010《质量管理 理解、评价和改进组织的质量文化指南》进入参考文献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85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道德行为的价值：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附录 A.5.1 指出其可增强相关方对组织满足需求和期望能力的信心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85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审核关注点：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方针/目标/意识/环境条款的证据将包含文化氛围与道德行为实践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05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变化② 风险与机遇的分离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Separation of risks and opportunities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变化 2/6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417320"/>
          <a:ext cx="10561320" cy="3584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/>
                <a:gridCol w="4297680"/>
                <a:gridCol w="5212080"/>
              </a:tblGrid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条款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9001:2015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9001:2026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6.1.1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确定需应对的风险和机遇（a–c）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新增 d) 增强期望的效果；明确风险与机遇各自确定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6.1.2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应对风险的措施（风险+机遇合并表述）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仅针对风险；注1 增加业务中断（during and after a disruption）情境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6.1.3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（无独立条款）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新增独立条款“应对机遇的措施”：确定→分析→评价→策划措施→评价有效性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9.1.3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分析评价含“应对风险和机遇措施的有效性”（合并 1 项）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分列为 e) 应对风险措施有效性、f) 应对机遇措施有效性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9.3.2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管理评审输入 f) 应对风险和机遇措施的有效性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分列为 g) 应对风险（见6.1.2）、h) 应对机遇（见6.1.3）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理念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基于风险的思维 risk-based thinking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新增“基于机遇的思维”opportunity-based thinking（5.1.1 k、附录A.6.1）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5742432"/>
            <a:ext cx="105613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150" b="1" i="0">
                <a:solidFill>
                  <a:srgbClr val="8C0D22"/>
                </a:solidFill>
                <a:latin typeface="微软雅黑" panose="020B0503020204020204" charset="-122"/>
                <a:ea typeface="微软雅黑" panose="020B0503020204020204" charset="-122"/>
              </a:rPr>
              <a:t>要点：风险与机遇是彼此不同的概念，可通过各自独立的过程确定和应对（附录A.6.1.1）。组织应建立“机遇管理”的显性机制——识别来源（市场变化、新兴技术、法规要求等）并策划措施。</a:t>
            </a:r>
            <a:endParaRPr sz="1150" b="1" i="0">
              <a:solidFill>
                <a:srgbClr val="8C0D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06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变化③ 变更管理的强化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Strengthened management of change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变化 3/6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" y="1371600"/>
            <a:ext cx="548640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240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05840" y="1536192"/>
            <a:ext cx="2194560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6.3 变更的策划</a:t>
            </a:r>
            <a:endParaRPr sz="11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1560" y="2066543"/>
            <a:ext cx="512064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2015 版：4 项考虑因素</a:t>
            </a:r>
            <a:endParaRPr sz="1200" b="1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8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a) 目的及潜在后果　b) 对体系完整性的潜在影响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8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c) 资源与信息的可获得性　d) 职责权限的分配或再分配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sz="1200" b="1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2026 版：扩充至 7 项</a:t>
            </a:r>
            <a:endParaRPr sz="1200" b="1" i="0">
              <a:solidFill>
                <a:srgbClr val="C8102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80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e) 变更的沟通（新增）</a:t>
            </a:r>
            <a:endParaRPr sz="11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80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f) 如何监视和评价变更的有效性（新增）</a:t>
            </a:r>
            <a:endParaRPr sz="11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80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g) 如何评审变更的结果（新增）</a:t>
            </a:r>
            <a:endParaRPr sz="11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37960" y="1371600"/>
            <a:ext cx="4846320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720840" y="1536192"/>
            <a:ext cx="2377440" cy="402336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体系内其他变更控制</a:t>
            </a:r>
            <a:endParaRPr sz="11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6560" y="2066543"/>
            <a:ext cx="448056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0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4.4.1 h)：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评价过程并实施所需变更，确保实现预期结果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0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5.3 f)：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策划与实施变更时保持体系完整性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0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8.1：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控制策划性变更、评审非预期变更后果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0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8.3.6 / 8.5.6：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设计和开发变更、生产和服务提供变更的控制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00" b="0" i="0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配套指南：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ISO/TS 10020《组织变革管理 过程》列入文献目录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22960" y="4892040"/>
            <a:ext cx="10561320" cy="1051560"/>
          </a:xfrm>
          <a:prstGeom prst="roundRect">
            <a:avLst>
              <a:gd name="adj" fmla="val 6000"/>
            </a:avLst>
          </a:prstGeom>
          <a:solidFill>
            <a:srgbClr val="FB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5047488"/>
            <a:ext cx="1014984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150" b="1" i="0">
                <a:solidFill>
                  <a:srgbClr val="8C0D22"/>
                </a:solidFill>
                <a:latin typeface="微软雅黑" panose="020B0503020204020204" charset="-122"/>
                <a:ea typeface="微软雅黑" panose="020B0503020204020204" charset="-122"/>
              </a:rPr>
              <a:t>审核落点：变更需“有策划、有沟通、有验证、有评审”。组织应在程序文件中补充变更沟通机制、变更有效性指标（KPI）与变更后结果评审的记录要求；变更台账将成为转版审核的高频取证对象。</a:t>
            </a:r>
            <a:endParaRPr sz="1150" b="1" i="0">
              <a:solidFill>
                <a:srgbClr val="8C0D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07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变化④ 核心术语和定义纳入第 3 章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Core ISO management system terms and definitions in Clause 3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变化 4/6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1325880"/>
            <a:ext cx="105613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</a:pPr>
            <a:r>
              <a:rPr sz="12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第 3 章首次直接给出 20 项术语和定义（3.1–3.20），便于单一文件使用；ISO 9000 仍是全部质量管理术语和定义的规范性引用文件（第 2 章）。</a:t>
            </a:r>
            <a:endParaRPr sz="12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2960" y="2011680"/>
            <a:ext cx="1673352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14400" y="2139696"/>
            <a:ext cx="1490472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组织与相关方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9264" y="2670048"/>
            <a:ext cx="1444752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 组织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3.2 相关方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3.3 最高管理者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615184" y="2011680"/>
            <a:ext cx="1673352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706624" y="2139696"/>
            <a:ext cx="1490472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体系与方针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61488" y="2670048"/>
            <a:ext cx="1444752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3.4 管理体系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3.4.1 质量管理体系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3.5 方针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3.5.1 质量方针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07408" y="2011680"/>
            <a:ext cx="1673352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498848" y="2139696"/>
            <a:ext cx="1490472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目标与风险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3712" y="2670048"/>
            <a:ext cx="1444752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3.6 目标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3.6.1 质量目标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3.7 风险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3.8 过程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199632" y="2011680"/>
            <a:ext cx="1673352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91072" y="2139696"/>
            <a:ext cx="1490472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能力与信息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45936" y="2670048"/>
            <a:ext cx="1444752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3.9 能力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3.10 成文信息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3.11 绩效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3.12 持续改进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991856" y="2011680"/>
            <a:ext cx="1673352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83296" y="2139696"/>
            <a:ext cx="1490472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符合与评价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38160" y="2670048"/>
            <a:ext cx="1444752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3.13 有效性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3.14 要求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3.15 合格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3.16 不合格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784080" y="2011680"/>
            <a:ext cx="1673352" cy="3291840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875519" y="2139696"/>
            <a:ext cx="1490472" cy="384048"/>
          </a:xfrm>
          <a:prstGeom prst="roundRect">
            <a:avLst>
              <a:gd name="adj" fmla="val 6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措施与手段</a:t>
            </a:r>
            <a:endParaRPr sz="1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30384" y="2670048"/>
            <a:ext cx="1444752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3.17 纠正措施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3.18 审核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3.19 测量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0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3.20 监视</a:t>
            </a:r>
            <a:endParaRPr sz="10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22960" y="5532120"/>
            <a:ext cx="10561320" cy="777240"/>
          </a:xfrm>
          <a:prstGeom prst="roundRect">
            <a:avLst>
              <a:gd name="adj" fmla="val 6000"/>
            </a:avLst>
          </a:prstGeom>
          <a:solidFill>
            <a:srgbClr val="FB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51560" y="5650992"/>
            <a:ext cx="101498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</a:pPr>
            <a:r>
              <a:rPr sz="1150" b="1" i="0">
                <a:solidFill>
                  <a:srgbClr val="8C0D22"/>
                </a:solidFill>
                <a:latin typeface="微软雅黑" panose="020B0503020204020204" charset="-122"/>
                <a:ea typeface="微软雅黑" panose="020B0503020204020204" charset="-122"/>
              </a:rPr>
              <a:t>术语译法与 GB/T 19001-2016 保持一致：interested party＝相关方、documented information＝成文信息、conformity＝合格、external provider＝外部供方。</a:t>
            </a:r>
            <a:endParaRPr sz="1150" b="1" i="0">
              <a:solidFill>
                <a:srgbClr val="8C0D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08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变化⑤ 附录 A 全面重写，附录 B 删除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Annex A enhanced as informative clarification; Annex B removed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变化 5/6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417320"/>
          <a:ext cx="1056132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4206240"/>
                <a:gridCol w="5440680"/>
              </a:tblGrid>
              <a:tr h="868680"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附录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9001:2015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9001:2026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附录A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《结构、术语和原则差异的澄清》：概念框架、最低要求、适用性等 9 节，篇幅约 3 页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《结构、术语和条款的澄清》：A.1–A.10 与第 4–10 章逐条对应，逐章给出意图解释、词语澄清与实施边界，篇幅约 11 页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附录B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《ISO/TC 176 制定的其他管理体系标准》：介绍相关标准的表格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删除。相关标准引用并入附录A 注释及 ISO/TC 176 网站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性质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资料性（informative），不增加要求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资料性，明确“不包含任何附加要求”，但解释权重显著提升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5074920"/>
            <a:ext cx="1056132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80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A.2 关键词语澄清：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appropriate/applicable（适宜/适用）、consider/take into account、continual/continuous（持续/连续）、ensure（确保＝对结果负责而非亲自执行）、“作为成文信息可获得”与“作为证据保留”的区别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80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A.6.1 新增基于机遇思维的系统阐释；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A.6.1.2 提出“中断性事件”（disruptive occurrences）概念，呼应 6.1.2 注1 的中断情境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80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新增现代工作情境：</a:t>
            </a:r>
            <a:r>
              <a:rPr sz="110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混合与远程办公（A.7.1.3）、技术支持人员与决策（A.7.1.2/A.5.3）、环境演变（A.7.1.4）</a:t>
            </a:r>
            <a:endParaRPr sz="110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09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变化⑥ 气候变化要求的整合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Climate change consideration (originally Amd 1:2024)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变化 6/6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417320"/>
          <a:ext cx="1056132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"/>
                <a:gridCol w="5120640"/>
                <a:gridCol w="4480560"/>
              </a:tblGrid>
              <a:tr h="713232"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位置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2026 版要求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对应英文</a:t>
                      </a:r>
                      <a:endParaRPr sz="110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4.1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组织应确定气候变化是否为相关因素（新增独立段落）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The organization shall determine whether climate change is a relevant issue.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4.2 注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注：相关相关方可能提出与气候变化有关的要求（新增注）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Relevant interested parties can have requirements related to climate change.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A.4.2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与气候变化相关的期望可能在法规遵从、顾客要求和组织承诺等方面影响相关方要求</a:t>
                      </a:r>
                      <a:endParaRPr sz="105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Expectations relating to climate change can influence interested party requirements…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性质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并入修正案 Amd 1:2024 内容，成为 2026 版正文组成部分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Incorporates the Amendment ISO 9001:2015/Amd 1:2024</a:t>
                      </a:r>
                      <a:endParaRPr sz="10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4663440"/>
            <a:ext cx="10561320" cy="1600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判定逻辑：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并非强制所有组织应对气候变化，而是强制“评估”其是否为相关因素——评估过程和结论需留痕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评估输入：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所在地法规（如碳披露、能耗双控）、顾客与行业期望、供应链要求、经营环境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2000"/>
              </a:lnSpc>
              <a:spcAft>
                <a:spcPts val="700"/>
              </a:spcAft>
            </a:pPr>
            <a:r>
              <a:rPr sz="850" b="0" i="0">
                <a:solidFill>
                  <a:srgbClr val="C8102E"/>
                </a:solidFill>
                <a:latin typeface="微软雅黑" panose="020B0503020204020204" charset="-122"/>
                <a:ea typeface="微软雅黑" panose="020B0503020204020204" charset="-122"/>
              </a:rPr>
              <a:t>●  </a:t>
            </a:r>
            <a:r>
              <a:rPr sz="11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结论处理：</a:t>
            </a:r>
            <a:r>
              <a:rPr sz="1150" b="0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判定相关 → 纳入组织环境分析（SWOT/PESTLE）并传导至风险与机遇、目标与运行控制；判定不相关 → 保留评估记录与理由</a:t>
            </a:r>
            <a:endParaRPr sz="1150" b="0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10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其他值得关注的条款级变化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Other clause-level changes worth noting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细节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371600"/>
          <a:ext cx="10561320" cy="409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/>
                <a:gridCol w="6035040"/>
                <a:gridCol w="3291840"/>
              </a:tblGrid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条款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变化内容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6.2.1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质量目标新增 h) 与产品和服务合格以及增强顾客满意的能力相关</a:t>
                      </a:r>
                      <a:endParaRPr sz="100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目标设定须与符合性、顾客满意强关联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8.2.1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顾客沟通新增 e) 相关时提供应急措施信息（含产品/服务提供中断）</a:t>
                      </a:r>
                      <a:endParaRPr sz="100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顾客沟通范围扩展至业务连续性情境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8.2.1 注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注中明确间接沟通渠道：网站、出版物、社交媒体、FAQ 与培训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沟通渠道证据形态更多元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9.1.2 注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顾客满意信息来源新增“社交媒体”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舆情监测可纳入满意度证据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9.2.2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内部审核方案要求细化；及时（without undue delay）采取纠正和纠正措施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不符合项关闭时效受审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10.1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▲ 持续改进新增明确的“措施应包括”：改进过程/产品/服务、应对未来需求与期望、纠正预防或减少不良影响</a:t>
                      </a:r>
                      <a:endParaRPr sz="1000" b="1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改进输出从“考虑”升级为“行动清单”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5.2.1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质量方针要求重排为 a)–e)：宗旨、框架、满足适用要求、持续改进、考虑环境并支持战略方向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表述微调，实质不变</a:t>
                      </a:r>
                      <a:endParaRPr sz="100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11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条款级对照总表（一）：第 4–7 章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Clause-by-clause mapping (1/2)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对照表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371600"/>
          <a:ext cx="10561320" cy="477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/>
                <a:gridCol w="3794760"/>
                <a:gridCol w="4343400"/>
                <a:gridCol w="1188720"/>
              </a:tblGrid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条款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9001:2015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9001:2026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变化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4.1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确定内外部因素、监视评审信息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＋确定气候变化是否为相关因素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新增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4.2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确定相关方及其要求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＋气候变化相关要求之注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新增注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4.3 / 4.4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范围与体系及过程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基本一致（4.4.2 表述微调）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微调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5.1.1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a)–i) 9 项承诺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a)–l) 12 项：＋质量文化与道德行为、＋过程方法、＋风险与机遇双思维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5.2 / 5.3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质量方针与岗位职责权限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5.2.1 重排为 a)–e)；其余一致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微调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6.1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确定并应对风险和机遇（合并）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6.1.1 ＋d)；6.1.2 风险独立（＋中断情境注）；6.1.3 机遇独立成条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重构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6.2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质量目标 a)–g)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＋h) 与产品服务合格及顾客满意能力相关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6.3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变更策划 4 项考虑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扩充至 7 项：＋沟通、＋监视评价有效性、＋评审结果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7.1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资源（人员/基础设施/环境/监视测量资源/知识）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7.1.4 ＋质量文化与道德行为影响说明；7.1.2/7.1.3 措辞微调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7.2 / 7.4 / 7.5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能力、沟通、成文信息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要求延续 2015 版（7.5.2 表述微调）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微调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397764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7.3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意识 a)–d)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＋e) 组织的质量文化和道德行为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12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条款级对照总表（二）：第 8–10 章与附录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Clause-by-clause mapping (2/2)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对照表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371600"/>
          <a:ext cx="10561320" cy="477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/>
                <a:gridCol w="3429000"/>
                <a:gridCol w="4709160"/>
                <a:gridCol w="1188720"/>
              </a:tblGrid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条款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9001:2015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ISO 9001:2026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变化</a:t>
                      </a:r>
                      <a:endParaRPr sz="1050" b="1" i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8C0D22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8.1–8.3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运行策划控制、产品服务要求、设计开发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框架一致；8.2.1 ＋e) 应急措施信息；注扩充间接沟通渠道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8.4–8.5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外部提供控制、生产和服务提供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要求延续（8.5.1 等表述微调）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微调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8.6 / 8.7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放行、不合格输出控制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要求延续 2015 版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—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9.1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监视测量分析评价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9.1.3 评价细化为 8 项：策划实施有效性独立成项；风险/机遇措施有效性分列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细化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9.2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内部审核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要求延续；纠正纠正措施须“及时”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微调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9.3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管理评审（输入 a)–f)）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输入细化为 a)–h)：风险 g) 与机遇 h) 分列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扩充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10.1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持续改进（考虑结果确定机遇）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＋明确的“措施应包括”a)–c) 行动清单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强化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10.2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不合格与纠正措施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要求延续 2015 版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—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附录A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 节澄清，约 3 页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A.1–A.10 全面重写，约 11 页；新增质量文化、道德行为、机遇思维、中断性事件、混合办公等阐释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重写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附录B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其他 ISO/TC 176 标准介绍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删除，引用移至附录A 与 ISO/TC 176 网站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50" b="0" i="0">
                          <a:solidFill>
                            <a:srgbClr val="1F2A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删除</a:t>
                      </a:r>
                      <a:endParaRPr sz="950" b="0" i="0">
                        <a:solidFill>
                          <a:srgbClr val="1F2A4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4864" marR="45720" marT="18288" marB="18288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13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256032"/>
            <a:ext cx="82296" cy="512064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46304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30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组织转版应对建议（行动清单）</a:t>
            </a:r>
            <a:endParaRPr sz="230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621792"/>
            <a:ext cx="9692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Recommended actions for transition to ISO 9001:2026</a:t>
            </a:r>
            <a:endParaRPr sz="1050" b="0" i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314432" y="274320"/>
            <a:ext cx="1481328" cy="420624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行动</a:t>
            </a:r>
            <a:endParaRPr sz="12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" y="1371600"/>
            <a:ext cx="10561320" cy="65836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 w="9525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7552" y="1499616"/>
            <a:ext cx="420624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1463040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标准研读与差距分析</a:t>
            </a:r>
            <a:endParaRPr sz="12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26280" y="1463040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1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对照 6 大变化逐条评审现有体系文件，输出差距清单与整改计划</a:t>
            </a:r>
            <a:endParaRPr sz="110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22960" y="2144268"/>
            <a:ext cx="10561320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87552" y="2272284"/>
            <a:ext cx="420624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235708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修订体系文件</a:t>
            </a:r>
            <a:endParaRPr sz="12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26280" y="2235708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1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手册/程序文件中补充：质量文化与道德行为要求、机遇管理过程、变更管理 7 要素、气候变化评估记录</a:t>
            </a:r>
            <a:endParaRPr sz="110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22960" y="2916935"/>
            <a:ext cx="10561320" cy="65836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 w="9525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87552" y="3044951"/>
            <a:ext cx="420624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0200" y="3008375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更新目标与指标</a:t>
            </a:r>
            <a:endParaRPr sz="12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26280" y="3008375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1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质量目标补充 h) 属性；变更管理、机遇措施设置有效性评价指标</a:t>
            </a:r>
            <a:endParaRPr sz="110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2960" y="3689603"/>
            <a:ext cx="10561320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87552" y="3817619"/>
            <a:ext cx="420624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0200" y="3781043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培训与意识</a:t>
            </a:r>
            <a:endParaRPr sz="12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26280" y="3781043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1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内审员与全员培训：新术语、风险/机遇分离逻辑、文化落地与审核要点</a:t>
            </a:r>
            <a:endParaRPr sz="110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22960" y="4462271"/>
            <a:ext cx="10561320" cy="658368"/>
          </a:xfrm>
          <a:prstGeom prst="roundRect">
            <a:avLst>
              <a:gd name="adj" fmla="val 6000"/>
            </a:avLst>
          </a:prstGeom>
          <a:solidFill>
            <a:srgbClr val="F6F7F9"/>
          </a:solidFill>
          <a:ln w="9525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87552" y="4590287"/>
            <a:ext cx="420624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00200" y="4553711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内审与管理评审</a:t>
            </a:r>
            <a:endParaRPr sz="12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6280" y="4553711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1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按新 9.1.3 八要素与 9.3.2 a)–h) 输入调整内审检查表和管理评审输入清单</a:t>
            </a:r>
            <a:endParaRPr sz="110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22960" y="5234939"/>
            <a:ext cx="10561320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9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87552" y="5362955"/>
            <a:ext cx="420624" cy="402336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0" rIns="36576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13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00200" y="5326379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50" b="1" i="0">
                <a:solidFill>
                  <a:srgbClr val="1F2A44"/>
                </a:solidFill>
                <a:latin typeface="微软雅黑" panose="020B0503020204020204" charset="-122"/>
                <a:ea typeface="微软雅黑" panose="020B0503020204020204" charset="-122"/>
              </a:rPr>
              <a:t>跟进转版安排</a:t>
            </a:r>
            <a:endParaRPr sz="1250" b="1" i="0">
              <a:solidFill>
                <a:srgbClr val="1F2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26280" y="5326379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10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关注 CNAS/认证机构过渡政策与转换审核时间窗，安排换版审核</a:t>
            </a:r>
            <a:endParaRPr sz="110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663397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ISO 9001:2026 新版解读 · 参照 GB/T 19001-2016 术语体系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881360" y="6633972"/>
            <a:ext cx="9144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50" b="0" i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</a:rPr>
              <a:t>14 / 15</a:t>
            </a:r>
            <a:endParaRPr sz="850" b="0" i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2286000"/>
            <a:ext cx="97840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 2015 到 2026：框架未变，要求更实</a:t>
            </a:r>
            <a:endParaRPr sz="30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8720" y="3291840"/>
            <a:ext cx="978408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600" b="0" i="0">
                <a:solidFill>
                  <a:srgbClr val="D9DEE8"/>
                </a:solidFill>
                <a:latin typeface="微软雅黑" panose="020B0503020204020204" charset="-122"/>
                <a:ea typeface="微软雅黑" panose="020B0503020204020204" charset="-122"/>
              </a:rPr>
              <a:t>文化要落地 · 机遇要管理 · 变更要闭环 · 气候要评估</a:t>
            </a:r>
            <a:endParaRPr sz="1600" b="0" i="0">
              <a:solidFill>
                <a:srgbClr val="D9DE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8720" y="4846320"/>
            <a:ext cx="978408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50" b="0" i="0">
                <a:solidFill>
                  <a:srgbClr val="8F9AB0"/>
                </a:solidFill>
                <a:latin typeface="微软雅黑" panose="020B0503020204020204" charset="-122"/>
                <a:ea typeface="微软雅黑" panose="020B0503020204020204" charset="-122"/>
              </a:rPr>
              <a:t>术语基准：GB/T 19001-2016 / GB/T 19000-2016　|　内容依据：ISO 9001:2026(en) 第六版
本演示仅供内部培训与转版过渡参考，以 ISO 官方发布文本为准</a:t>
            </a:r>
            <a:endParaRPr sz="1050" b="0" i="0">
              <a:solidFill>
                <a:srgbClr val="8F9AB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企业微信-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3250" y="3117850"/>
            <a:ext cx="1714500" cy="20478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7724</Words>
  <Application>WPS 演示</Application>
  <PresentationFormat>On-screen Show (4:3)</PresentationFormat>
  <Paragraphs>732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企业用户_456770044</cp:lastModifiedBy>
  <cp:revision>2</cp:revision>
  <dcterms:created xsi:type="dcterms:W3CDTF">2013-01-27T09:14:00Z</dcterms:created>
  <dcterms:modified xsi:type="dcterms:W3CDTF">2026-10-13T05:43:48Z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1B636DBCCF1B47D192B7EE6CB8DF1743_12</vt:lpwstr>
  </property>
  <property fmtid="{D5CDD505-2E9C-101B-9397-08002B2CF9AE}" pid="3" name="KSOProductBuildVer">
    <vt:lpwstr>2052-12.1.0.28505</vt:lpwstr>
  </property>
</Properties>
</file>